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60" r:id="rId5"/>
    <p:sldId id="271" r:id="rId6"/>
    <p:sldId id="269" r:id="rId7"/>
    <p:sldId id="265" r:id="rId8"/>
    <p:sldId id="259" r:id="rId9"/>
    <p:sldId id="270" r:id="rId10"/>
    <p:sldId id="27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F813C-1B8F-43EE-AFD6-2355B107D37E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C545F-D48E-4D01-890A-E18B21B2BE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E2C42-5E73-4F83-A2CE-3E71F1A5CDD3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FACF2-A16D-43DC-8B13-0FF4CAFD8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2B562-262F-4B58-B652-74038B5EF9AC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CC134-2497-4504-AECA-F7125934B3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878A5-72E5-4964-9FF2-AEA59321D590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718A-0295-4EC6-A818-BA944B1BB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1DB1D-DA30-4D08-A67F-EC6B4E9E9FE7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CFEE3-DB1F-477B-A27D-5E0B51DA8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A4349-5B02-429A-9CFA-612FB50B10B0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29C9D-AD45-4D07-AF4F-1BF4710472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6EEE2-EDB3-4E9B-AA10-9BF658ADCC6D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3EF65-A30C-43BF-89DB-4750ED36B8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1D001-14E2-4D90-85D4-103DA6278E80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BBF1-5693-45E7-972A-9ACCF488D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8024E-3E9D-42D0-9438-3D85372A741E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F8C63-98BC-4C64-A15F-34E7ACA90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A387E-33DB-473E-B026-3CAA2A66DE10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8A6C8-6E13-4124-85D7-74629ACD3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4B30F-E8D9-4E21-85B5-EA407E7ECDE2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B2E32-528E-47FA-9056-FDF39FE4A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1BAF4F-6AE7-41CC-9BF3-03C44EFB77E1}" type="datetimeFigureOut">
              <a:rPr lang="en-US"/>
              <a:pPr>
                <a:defRPr/>
              </a:pPr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D14B32-E546-4054-9D96-EF9704E6C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Tree-crop-livestock intensification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762000" y="160020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Group 3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447800" y="2971800"/>
            <a:ext cx="6400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Tsegaye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Bekele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Yitebetu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Moges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Adane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kassa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Gebru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Jember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Tesfay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Alemeseged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Bayleyegn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Azene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Assefa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Ta’a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Eneyew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Adgo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Sisay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Nune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Directives of regulatory activities (hilltops untouched, middle part for forestry/agroforestry, valley bottom for crop farming-lessons from Thailand-landscape mgmt)</a:t>
            </a:r>
          </a:p>
          <a:p>
            <a:r>
              <a:rPr lang="en-US" dirty="0" smtClean="0"/>
              <a:t>Remains to be </a:t>
            </a:r>
            <a:r>
              <a:rPr lang="en-US" smtClean="0"/>
              <a:t>discussed further.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Interventions/post-plantation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Policy or creating synergy</a:t>
            </a:r>
          </a:p>
          <a:p>
            <a:r>
              <a:rPr lang="en-US" dirty="0" smtClean="0"/>
              <a:t>Research and development priorities</a:t>
            </a:r>
          </a:p>
          <a:p>
            <a:r>
              <a:rPr lang="en-US" dirty="0" smtClean="0"/>
              <a:t>Extension and advocacy</a:t>
            </a:r>
          </a:p>
          <a:p>
            <a:r>
              <a:rPr lang="en-US" dirty="0" smtClean="0"/>
              <a:t>Capacity building</a:t>
            </a:r>
          </a:p>
          <a:p>
            <a:r>
              <a:rPr lang="en-US" dirty="0" smtClean="0"/>
              <a:t>Partnership and networking </a:t>
            </a:r>
          </a:p>
          <a:p>
            <a:r>
              <a:rPr lang="en-US" dirty="0" smtClean="0"/>
              <a:t>Gender</a:t>
            </a:r>
          </a:p>
          <a:p>
            <a:r>
              <a:rPr lang="en-US" dirty="0" smtClean="0"/>
              <a:t>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5638800"/>
          </a:xfrm>
        </p:spPr>
        <p:txBody>
          <a:bodyPr/>
          <a:lstStyle/>
          <a:p>
            <a:pPr marL="514350" indent="-514350">
              <a:buNone/>
            </a:pPr>
            <a:r>
              <a:rPr lang="en-US" dirty="0" smtClean="0"/>
              <a:t>Tree planting campaign</a:t>
            </a:r>
          </a:p>
          <a:p>
            <a:pPr marL="514350" indent="-514350">
              <a:buNone/>
            </a:pPr>
            <a:r>
              <a:rPr lang="en-US" b="1" dirty="0" smtClean="0"/>
              <a:t>Current status</a:t>
            </a:r>
          </a:p>
          <a:p>
            <a:pPr lvl="1"/>
            <a:r>
              <a:rPr lang="en-US" sz="2400" dirty="0" smtClean="0"/>
              <a:t>Campaign shows government commitment and awareness creation among the public</a:t>
            </a:r>
          </a:p>
          <a:p>
            <a:pPr lvl="1"/>
            <a:r>
              <a:rPr lang="en-US" sz="2400" dirty="0" smtClean="0"/>
              <a:t>Huge number of seedlings  (millions and billions) planted</a:t>
            </a:r>
          </a:p>
          <a:p>
            <a:pPr lvl="1"/>
            <a:r>
              <a:rPr lang="en-US" sz="2400" dirty="0" smtClean="0"/>
              <a:t>Recent move-50% trees for animal feed-----how to integrate it with research not yet known.----planted but survival of it is not known</a:t>
            </a:r>
          </a:p>
          <a:p>
            <a:pPr lvl="1"/>
            <a:r>
              <a:rPr lang="en-US" sz="2400" dirty="0" smtClean="0"/>
              <a:t>Model </a:t>
            </a:r>
            <a:r>
              <a:rPr lang="en-US" sz="2400" dirty="0" err="1" smtClean="0"/>
              <a:t>woreda</a:t>
            </a:r>
            <a:r>
              <a:rPr lang="en-US" sz="2400" dirty="0" smtClean="0"/>
              <a:t> where this campaign gave result is not seen</a:t>
            </a:r>
          </a:p>
          <a:p>
            <a:pPr lvl="1"/>
            <a:r>
              <a:rPr lang="en-US" sz="2400" dirty="0" smtClean="0"/>
              <a:t>Pockets of success stories exist, but networking and partnership  as an instrument for scaling up not utilized</a:t>
            </a:r>
          </a:p>
          <a:p>
            <a:pPr lvl="1"/>
            <a:r>
              <a:rPr lang="en-US" sz="2400" dirty="0" smtClean="0"/>
              <a:t>There is commitment  (individually)</a:t>
            </a:r>
          </a:p>
          <a:p>
            <a:pPr lvl="1"/>
            <a:r>
              <a:rPr lang="en-US" sz="2400" dirty="0" smtClean="0"/>
              <a:t>Agroforestry successful in homesteads (grazing regime)</a:t>
            </a:r>
          </a:p>
          <a:p>
            <a:pPr lvl="2"/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Interventions/post-plantation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 rtlCol="0">
            <a:normAutofit/>
          </a:bodyPr>
          <a:lstStyle/>
          <a:p>
            <a:r>
              <a:rPr lang="en-US" sz="4100" b="1" dirty="0" smtClean="0"/>
              <a:t>Current status</a:t>
            </a:r>
          </a:p>
          <a:p>
            <a:r>
              <a:rPr lang="en-US" dirty="0" smtClean="0"/>
              <a:t>One size fits </a:t>
            </a:r>
            <a:r>
              <a:rPr lang="en-US" dirty="0" smtClean="0"/>
              <a:t>all approach… </a:t>
            </a:r>
            <a:endParaRPr lang="en-US" dirty="0" smtClean="0"/>
          </a:p>
          <a:p>
            <a:pPr lvl="1"/>
            <a:r>
              <a:rPr lang="en-US" dirty="0" smtClean="0"/>
              <a:t>appropriate technology selection not exercised (e.g., species selection for right agro-ecology, right management not followed)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Not so much focus on research as support-science-policy interface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10% for trees does not work in SNNP (high population-small land holding-flexibility</a:t>
            </a:r>
          </a:p>
          <a:p>
            <a:pPr fontAlgn="auto">
              <a:spcAft>
                <a:spcPts val="0"/>
              </a:spcAft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Interventions/post-plantation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en-US" b="1" dirty="0" smtClean="0"/>
              <a:t>Gaps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 clearly defined ownership (for planting area, management responsibility)-No follow-up (no  protection and silvicultural practices)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No clearly defined purpose of </a:t>
            </a:r>
            <a:r>
              <a:rPr lang="en-US" dirty="0" smtClean="0"/>
              <a:t>planting (target)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Seed source is not </a:t>
            </a:r>
            <a:r>
              <a:rPr lang="en-US" dirty="0" smtClean="0"/>
              <a:t>known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Extension and advocacy is not well done. Only on a seasonal basis-not done in organized manner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Interventions/post-plantation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715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DAs don’t get adequate knowledge and skills  (training and access to information)-knowledge </a:t>
            </a:r>
            <a:r>
              <a:rPr lang="en-US" dirty="0" smtClean="0"/>
              <a:t>base at lower </a:t>
            </a:r>
            <a:r>
              <a:rPr lang="en-US" dirty="0" smtClean="0"/>
              <a:t>levels on </a:t>
            </a:r>
            <a:r>
              <a:rPr lang="en-US" dirty="0" smtClean="0"/>
              <a:t>NRM is low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Planting practice  not based on required skills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(Harmonization on regions)</a:t>
            </a:r>
          </a:p>
          <a:p>
            <a:r>
              <a:rPr lang="en-US" dirty="0" smtClean="0"/>
              <a:t>Networking and partnership  as an instrument for scaling up not utilized </a:t>
            </a:r>
          </a:p>
          <a:p>
            <a:r>
              <a:rPr lang="en-US" dirty="0" smtClean="0"/>
              <a:t>Land use policy exists, but directives and regulatory instruments don’t exist at lower levels</a:t>
            </a:r>
          </a:p>
          <a:p>
            <a:r>
              <a:rPr lang="en-US" dirty="0" smtClean="0"/>
              <a:t>Gender integration/mainstreaming is lacking</a:t>
            </a:r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Interventions/post-plantation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5867400"/>
          </a:xfrm>
        </p:spPr>
        <p:txBody>
          <a:bodyPr/>
          <a:lstStyle/>
          <a:p>
            <a:r>
              <a:rPr lang="en-US" dirty="0" smtClean="0"/>
              <a:t>Regulatory gaps vs. ownership</a:t>
            </a:r>
          </a:p>
          <a:p>
            <a:pPr lvl="1"/>
            <a:r>
              <a:rPr lang="en-US" dirty="0" smtClean="0"/>
              <a:t>Camels passing on individual household properties ..how to integrate</a:t>
            </a:r>
          </a:p>
          <a:p>
            <a:pPr lvl="1"/>
            <a:r>
              <a:rPr lang="en-US" dirty="0" smtClean="0"/>
              <a:t>‘Tragedy of commons’ on communal lands (every body uses the resource but no body cares for it.</a:t>
            </a:r>
          </a:p>
          <a:p>
            <a:pPr lvl="1"/>
            <a:r>
              <a:rPr lang="en-US" dirty="0" smtClean="0"/>
              <a:t>On planting- Orientation of practices is lacking…could be planted upside down</a:t>
            </a:r>
          </a:p>
          <a:p>
            <a:pPr lvl="1"/>
            <a:r>
              <a:rPr lang="en-US" dirty="0" smtClean="0"/>
              <a:t>Numbers planted are huge’..planted , survival not known (no monitoring and evaluation mechanism)</a:t>
            </a:r>
          </a:p>
          <a:p>
            <a:pPr lvl="1"/>
            <a:r>
              <a:rPr lang="en-US" dirty="0" smtClean="0"/>
              <a:t>The idea of area closure for this intervention is important for success</a:t>
            </a:r>
          </a:p>
          <a:p>
            <a:pPr lvl="1"/>
            <a:r>
              <a:rPr lang="en-US" dirty="0" smtClean="0"/>
              <a:t>Implementation of land use planning is very important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Interventions/post-plantation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7912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Suggestions</a:t>
            </a:r>
          </a:p>
          <a:p>
            <a:r>
              <a:rPr lang="en-US" dirty="0" smtClean="0"/>
              <a:t>Clearly defining ownership (private/communal-shareholder approach)</a:t>
            </a:r>
          </a:p>
          <a:p>
            <a:r>
              <a:rPr lang="en-US" dirty="0" smtClean="0"/>
              <a:t>Technology packages or selected based on proven scientific evidence</a:t>
            </a:r>
          </a:p>
          <a:p>
            <a:r>
              <a:rPr lang="en-US" dirty="0" smtClean="0"/>
              <a:t>Flexibility in adapting policies for different farming systems-e.g., </a:t>
            </a:r>
            <a:r>
              <a:rPr lang="en-US" dirty="0" smtClean="0">
                <a:solidFill>
                  <a:srgbClr val="FF0000"/>
                </a:solidFill>
              </a:rPr>
              <a:t>allocating 10% of land to be allocated for tree planting in SNNPR failed</a:t>
            </a:r>
            <a:endParaRPr lang="en-US" dirty="0" smtClean="0"/>
          </a:p>
          <a:p>
            <a:r>
              <a:rPr lang="en-US" dirty="0" smtClean="0"/>
              <a:t>Capacity development to implementers (DAs)</a:t>
            </a:r>
          </a:p>
          <a:p>
            <a:r>
              <a:rPr lang="en-US" dirty="0" smtClean="0"/>
              <a:t>Strong linkages between research and extension is important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1524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Interventions/post-plantation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60198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Suggestions</a:t>
            </a:r>
          </a:p>
          <a:p>
            <a:r>
              <a:rPr lang="en-US" sz="2800" dirty="0" smtClean="0"/>
              <a:t>Partnership (between NGOS and government) and networking is weak but needs strengthening (platform)- technology selection and for scaling up activities</a:t>
            </a:r>
          </a:p>
          <a:p>
            <a:r>
              <a:rPr lang="en-US" sz="2800" dirty="0" smtClean="0"/>
              <a:t>Dialogue and consensus on grazing management at all levels</a:t>
            </a:r>
          </a:p>
          <a:p>
            <a:r>
              <a:rPr lang="en-US" sz="2800" dirty="0" smtClean="0"/>
              <a:t>Directives of regulatory activities (hilltops untouched, middle part for forestry/agroforestry, valley bottom for crop farming-lessons from Thailand-landscape mgmt)</a:t>
            </a:r>
          </a:p>
          <a:p>
            <a:r>
              <a:rPr lang="en-US" sz="2800" dirty="0" smtClean="0"/>
              <a:t>Monitoring and evaluation as a learning mechanisms</a:t>
            </a:r>
          </a:p>
          <a:p>
            <a:r>
              <a:rPr lang="en-US" sz="2800" dirty="0" smtClean="0"/>
              <a:t>Community empowerment on decision making and implementation skills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810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Interventions/post-plantation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554</Words>
  <Application>Microsoft Office PowerPoint</Application>
  <PresentationFormat>On-screen Show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Tree-crop-livestock intensification</vt:lpstr>
      <vt:lpstr>Interventions/post-plantation</vt:lpstr>
      <vt:lpstr>Slide 3</vt:lpstr>
      <vt:lpstr>Slide 4</vt:lpstr>
      <vt:lpstr>Slide 5</vt:lpstr>
      <vt:lpstr>Slide 6</vt:lpstr>
      <vt:lpstr>Slide 7</vt:lpstr>
      <vt:lpstr>Slide 8</vt:lpstr>
      <vt:lpstr>Slide 9</vt:lpstr>
      <vt:lpstr>Niches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3</dc:title>
  <dc:creator>user</dc:creator>
  <cp:lastModifiedBy>user</cp:lastModifiedBy>
  <cp:revision>37</cp:revision>
  <dcterms:created xsi:type="dcterms:W3CDTF">2012-07-24T14:11:38Z</dcterms:created>
  <dcterms:modified xsi:type="dcterms:W3CDTF">2012-07-25T06:02:56Z</dcterms:modified>
</cp:coreProperties>
</file>